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Bitter" charset="1" panose="02000000000000000000"/>
      <p:regular r:id="rId21"/>
    </p:embeddedFont>
    <p:embeddedFont>
      <p:font typeface="Open Sans" charset="1" panose="00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notesMasters/notesMaster1.xml" Type="http://schemas.openxmlformats.org/officeDocument/2006/relationships/notesMaster"/><Relationship Id="rId19" Target="theme/theme2.xml" Type="http://schemas.openxmlformats.org/officeDocument/2006/relationships/theme"/><Relationship Id="rId2" Target="presProps.xml" Type="http://schemas.openxmlformats.org/officeDocument/2006/relationships/presProps"/><Relationship Id="rId20" Target="notesSlides/notesSlide1.xml" Type="http://schemas.openxmlformats.org/officeDocument/2006/relationships/notes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notesSlides/notesSlide2.xml" Type="http://schemas.openxmlformats.org/officeDocument/2006/relationships/notesSlide"/><Relationship Id="rId24" Target="notesSlides/notesSlide3.xml" Type="http://schemas.openxmlformats.org/officeDocument/2006/relationships/notesSlide"/><Relationship Id="rId25" Target="notesSlides/notesSlide4.xml" Type="http://schemas.openxmlformats.org/officeDocument/2006/relationships/notesSlide"/><Relationship Id="rId26" Target="notesSlides/notesSlide5.xml" Type="http://schemas.openxmlformats.org/officeDocument/2006/relationships/notesSlide"/><Relationship Id="rId27" Target="notesSlides/notesSlide6.xml" Type="http://schemas.openxmlformats.org/officeDocument/2006/relationships/notesSlide"/><Relationship Id="rId28" Target="notesSlides/notesSlide7.xml" Type="http://schemas.openxmlformats.org/officeDocument/2006/relationships/notesSlide"/><Relationship Id="rId29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ABCB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8F0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2238" y="1968252"/>
            <a:ext cx="9445526" cy="2849880"/>
            <a:chOff x="0" y="0"/>
            <a:chExt cx="12594035" cy="37998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94035" cy="3799840"/>
            </a:xfrm>
            <a:custGeom>
              <a:avLst/>
              <a:gdLst/>
              <a:ahLst/>
              <a:cxnLst/>
              <a:rect r="r" b="b" t="t" l="l"/>
              <a:pathLst>
                <a:path h="3799840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3799840"/>
                  </a:lnTo>
                  <a:lnTo>
                    <a:pt x="0" y="37998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2594035" cy="381889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spc="-167">
                  <a:solidFill>
                    <a:srgbClr val="2C3F42"/>
                  </a:solidFill>
                  <a:latin typeface="Bitter"/>
                  <a:ea typeface="Bitter"/>
                  <a:cs typeface="Bitter"/>
                  <a:sym typeface="Bitter"/>
                </a:rPr>
                <a:t>Building a Movie Recommendation System with Python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92238" y="5051375"/>
            <a:ext cx="9445526" cy="907256"/>
            <a:chOff x="0" y="0"/>
            <a:chExt cx="12594035" cy="12096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94035" cy="1209675"/>
            </a:xfrm>
            <a:custGeom>
              <a:avLst/>
              <a:gdLst/>
              <a:ahLst/>
              <a:cxnLst/>
              <a:rect r="r" b="b" t="t" l="l"/>
              <a:pathLst>
                <a:path h="1209675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2594035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This presentation outlines the creation of a movie recommendation system similar to Netflix.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92238" y="6277570"/>
            <a:ext cx="9445526" cy="453629"/>
            <a:chOff x="0" y="0"/>
            <a:chExt cx="12594035" cy="60483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594035" cy="604838"/>
            </a:xfrm>
            <a:custGeom>
              <a:avLst/>
              <a:gdLst/>
              <a:ahLst/>
              <a:cxnLst/>
              <a:rect r="r" b="b" t="t" l="l"/>
              <a:pathLst>
                <a:path h="604838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12594035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We will use Python, machine learning, and a Streamlit frontend.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92238" y="7050138"/>
            <a:ext cx="9445526" cy="453629"/>
            <a:chOff x="0" y="0"/>
            <a:chExt cx="12594035" cy="60483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594035" cy="604838"/>
            </a:xfrm>
            <a:custGeom>
              <a:avLst/>
              <a:gdLst/>
              <a:ahLst/>
              <a:cxnLst/>
              <a:rect r="r" b="b" t="t" l="l"/>
              <a:pathLst>
                <a:path h="604838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85725"/>
              <a:ext cx="12594035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The goal is to deliver dynamic, real-time movie suggestions to users.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519" y="0"/>
            <a:ext cx="18237481" cy="10315575"/>
          </a:xfrm>
          <a:custGeom>
            <a:avLst/>
            <a:gdLst/>
            <a:ahLst/>
            <a:cxnLst/>
            <a:rect r="r" b="b" t="t" l="l"/>
            <a:pathLst>
              <a:path h="10315575" w="18237481">
                <a:moveTo>
                  <a:pt x="0" y="0"/>
                </a:moveTo>
                <a:lnTo>
                  <a:pt x="18237481" y="0"/>
                </a:lnTo>
                <a:lnTo>
                  <a:pt x="18237481" y="10315575"/>
                </a:lnTo>
                <a:lnTo>
                  <a:pt x="0" y="103155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616921" cy="10287000"/>
          </a:xfrm>
          <a:custGeom>
            <a:avLst/>
            <a:gdLst/>
            <a:ahLst/>
            <a:cxnLst/>
            <a:rect r="r" b="b" t="t" l="l"/>
            <a:pathLst>
              <a:path h="10287000" w="18616921">
                <a:moveTo>
                  <a:pt x="0" y="0"/>
                </a:moveTo>
                <a:lnTo>
                  <a:pt x="18616921" y="0"/>
                </a:lnTo>
                <a:lnTo>
                  <a:pt x="1861692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83" t="0" r="-883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ABCB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8F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8" y="1563886"/>
            <a:ext cx="10303966" cy="885974"/>
            <a:chOff x="0" y="0"/>
            <a:chExt cx="13738622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738622" cy="1181298"/>
            </a:xfrm>
            <a:custGeom>
              <a:avLst/>
              <a:gdLst/>
              <a:ahLst/>
              <a:cxnLst/>
              <a:rect r="r" b="b" t="t" l="l"/>
              <a:pathLst>
                <a:path h="1181298" w="13738622">
                  <a:moveTo>
                    <a:pt x="0" y="0"/>
                  </a:moveTo>
                  <a:lnTo>
                    <a:pt x="13738622" y="0"/>
                  </a:lnTo>
                  <a:lnTo>
                    <a:pt x="13738622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3738622" cy="12003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spc="-167">
                  <a:solidFill>
                    <a:srgbClr val="2C3F42"/>
                  </a:solidFill>
                  <a:latin typeface="Bitter"/>
                  <a:ea typeface="Bitter"/>
                  <a:cs typeface="Bitter"/>
                  <a:sym typeface="Bitter"/>
                </a:rPr>
                <a:t>Demo and Future Enhancements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179736" y="5109865"/>
            <a:ext cx="3544044" cy="442912"/>
            <a:chOff x="0" y="0"/>
            <a:chExt cx="4725392" cy="590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437"/>
                </a:lnSpc>
              </a:pPr>
              <a:r>
                <a:rPr lang="en-US" sz="2750" spc="-83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System Demo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2238" y="5722888"/>
            <a:ext cx="4731544" cy="907256"/>
            <a:chOff x="0" y="0"/>
            <a:chExt cx="6308725" cy="12096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08725" cy="1209675"/>
            </a:xfrm>
            <a:custGeom>
              <a:avLst/>
              <a:gdLst/>
              <a:ahLst/>
              <a:cxnLst/>
              <a:rect r="r" b="b" t="t" l="l"/>
              <a:pathLst>
                <a:path h="1209675" w="6308725">
                  <a:moveTo>
                    <a:pt x="0" y="0"/>
                  </a:moveTo>
                  <a:lnTo>
                    <a:pt x="6308725" y="0"/>
                  </a:lnTo>
                  <a:lnTo>
                    <a:pt x="630872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6308725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562"/>
                </a:lnSpc>
              </a:pPr>
              <a:r>
                <a:rPr lang="en-US" sz="2187" spc="-45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Showcasing the movie recommendation system in action.</a:t>
              </a:r>
            </a:p>
          </p:txBody>
        </p:sp>
      </p:grpSp>
      <p:sp>
        <p:nvSpPr>
          <p:cNvPr name="Freeform 15" id="15" descr="preencoded.png"/>
          <p:cNvSpPr/>
          <p:nvPr/>
        </p:nvSpPr>
        <p:spPr>
          <a:xfrm flipH="false" flipV="false" rot="0">
            <a:off x="6290816" y="3016895"/>
            <a:ext cx="5706219" cy="5706219"/>
          </a:xfrm>
          <a:custGeom>
            <a:avLst/>
            <a:gdLst/>
            <a:ahLst/>
            <a:cxnLst/>
            <a:rect r="r" b="b" t="t" l="l"/>
            <a:pathLst>
              <a:path h="5706219" w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7606159" y="5586412"/>
            <a:ext cx="136475" cy="566886"/>
            <a:chOff x="0" y="0"/>
            <a:chExt cx="181967" cy="75584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81967" cy="755848"/>
            </a:xfrm>
            <a:custGeom>
              <a:avLst/>
              <a:gdLst/>
              <a:ahLst/>
              <a:cxnLst/>
              <a:rect r="r" b="b" t="t" l="l"/>
              <a:pathLst>
                <a:path h="755848" w="181967">
                  <a:moveTo>
                    <a:pt x="0" y="0"/>
                  </a:moveTo>
                  <a:lnTo>
                    <a:pt x="181967" y="0"/>
                  </a:lnTo>
                  <a:lnTo>
                    <a:pt x="181967" y="755848"/>
                  </a:lnTo>
                  <a:lnTo>
                    <a:pt x="0" y="755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14300"/>
              <a:ext cx="181967" cy="8701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437"/>
                </a:lnSpc>
              </a:pPr>
              <a:r>
                <a:rPr lang="en-US" sz="2750" spc="-83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1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997035" y="3576935"/>
            <a:ext cx="3544044" cy="442912"/>
            <a:chOff x="0" y="0"/>
            <a:chExt cx="4725392" cy="5905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spc="-83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Future Steps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997035" y="4189959"/>
            <a:ext cx="5298727" cy="907256"/>
            <a:chOff x="0" y="0"/>
            <a:chExt cx="7064970" cy="120967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064970" cy="1209675"/>
            </a:xfrm>
            <a:custGeom>
              <a:avLst/>
              <a:gdLst/>
              <a:ahLst/>
              <a:cxnLst/>
              <a:rect r="r" b="b" t="t" l="l"/>
              <a:pathLst>
                <a:path h="1209675" w="7064970">
                  <a:moveTo>
                    <a:pt x="0" y="0"/>
                  </a:moveTo>
                  <a:lnTo>
                    <a:pt x="7064970" y="0"/>
                  </a:lnTo>
                  <a:lnTo>
                    <a:pt x="706497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85725"/>
              <a:ext cx="7064970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Improve model accuracy by incorporating user feedback.</a:t>
              </a:r>
            </a:p>
          </p:txBody>
        </p:sp>
      </p:grpSp>
      <p:sp>
        <p:nvSpPr>
          <p:cNvPr name="Freeform 25" id="25" descr="preencoded.png"/>
          <p:cNvSpPr/>
          <p:nvPr/>
        </p:nvSpPr>
        <p:spPr>
          <a:xfrm flipH="false" flipV="false" rot="0">
            <a:off x="6290816" y="3016895"/>
            <a:ext cx="5706219" cy="5706219"/>
          </a:xfrm>
          <a:custGeom>
            <a:avLst/>
            <a:gdLst/>
            <a:ahLst/>
            <a:cxnLst/>
            <a:rect r="r" b="b" t="t" l="l"/>
            <a:pathLst>
              <a:path h="5706219" w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9786342" y="4313932"/>
            <a:ext cx="184249" cy="566886"/>
            <a:chOff x="0" y="0"/>
            <a:chExt cx="245665" cy="75584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45665" cy="755848"/>
            </a:xfrm>
            <a:custGeom>
              <a:avLst/>
              <a:gdLst/>
              <a:ahLst/>
              <a:cxnLst/>
              <a:rect r="r" b="b" t="t" l="l"/>
              <a:pathLst>
                <a:path h="755848" w="245665">
                  <a:moveTo>
                    <a:pt x="0" y="0"/>
                  </a:moveTo>
                  <a:lnTo>
                    <a:pt x="245665" y="0"/>
                  </a:lnTo>
                  <a:lnTo>
                    <a:pt x="245665" y="755848"/>
                  </a:lnTo>
                  <a:lnTo>
                    <a:pt x="0" y="755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14300"/>
              <a:ext cx="245665" cy="8701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437"/>
                </a:lnSpc>
              </a:pPr>
              <a:r>
                <a:rPr lang="en-US" sz="2750" spc="-83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2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1997035" y="6642646"/>
            <a:ext cx="3544044" cy="442912"/>
            <a:chOff x="0" y="0"/>
            <a:chExt cx="4725392" cy="59055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spc="-83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Enhancements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1997035" y="7255669"/>
            <a:ext cx="5298727" cy="907256"/>
            <a:chOff x="0" y="0"/>
            <a:chExt cx="7064970" cy="120967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7064970" cy="1209675"/>
            </a:xfrm>
            <a:custGeom>
              <a:avLst/>
              <a:gdLst/>
              <a:ahLst/>
              <a:cxnLst/>
              <a:rect r="r" b="b" t="t" l="l"/>
              <a:pathLst>
                <a:path h="1209675" w="7064970">
                  <a:moveTo>
                    <a:pt x="0" y="0"/>
                  </a:moveTo>
                  <a:lnTo>
                    <a:pt x="7064970" y="0"/>
                  </a:lnTo>
                  <a:lnTo>
                    <a:pt x="706497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85725"/>
              <a:ext cx="7064970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Add more features such as genre selection.</a:t>
              </a:r>
            </a:p>
          </p:txBody>
        </p:sp>
      </p:grpSp>
      <p:sp>
        <p:nvSpPr>
          <p:cNvPr name="Freeform 35" id="35" descr="preencoded.png"/>
          <p:cNvSpPr/>
          <p:nvPr/>
        </p:nvSpPr>
        <p:spPr>
          <a:xfrm flipH="false" flipV="false" rot="0">
            <a:off x="6290816" y="3016895"/>
            <a:ext cx="5706219" cy="5706219"/>
          </a:xfrm>
          <a:custGeom>
            <a:avLst/>
            <a:gdLst/>
            <a:ahLst/>
            <a:cxnLst/>
            <a:rect r="r" b="b" t="t" l="l"/>
            <a:pathLst>
              <a:path h="5706219" w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9782472" y="6858892"/>
            <a:ext cx="191989" cy="566886"/>
            <a:chOff x="0" y="0"/>
            <a:chExt cx="255985" cy="755848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255985" cy="755848"/>
            </a:xfrm>
            <a:custGeom>
              <a:avLst/>
              <a:gdLst/>
              <a:ahLst/>
              <a:cxnLst/>
              <a:rect r="r" b="b" t="t" l="l"/>
              <a:pathLst>
                <a:path h="755848" w="255985">
                  <a:moveTo>
                    <a:pt x="0" y="0"/>
                  </a:moveTo>
                  <a:lnTo>
                    <a:pt x="255985" y="0"/>
                  </a:lnTo>
                  <a:lnTo>
                    <a:pt x="255985" y="755848"/>
                  </a:lnTo>
                  <a:lnTo>
                    <a:pt x="0" y="755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114300"/>
              <a:ext cx="255985" cy="8701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437"/>
                </a:lnSpc>
              </a:pPr>
              <a:r>
                <a:rPr lang="en-US" sz="2750" spc="-83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ABCB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8F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8" y="2820591"/>
            <a:ext cx="11131749" cy="885974"/>
            <a:chOff x="0" y="0"/>
            <a:chExt cx="14842332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842331" cy="1181298"/>
            </a:xfrm>
            <a:custGeom>
              <a:avLst/>
              <a:gdLst/>
              <a:ahLst/>
              <a:cxnLst/>
              <a:rect r="r" b="b" t="t" l="l"/>
              <a:pathLst>
                <a:path h="1181298" w="14842331">
                  <a:moveTo>
                    <a:pt x="0" y="0"/>
                  </a:moveTo>
                  <a:lnTo>
                    <a:pt x="14842331" y="0"/>
                  </a:lnTo>
                  <a:lnTo>
                    <a:pt x="14842331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4842332" cy="12003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spc="-167">
                  <a:solidFill>
                    <a:srgbClr val="2C3F42"/>
                  </a:solidFill>
                  <a:latin typeface="Bitter"/>
                  <a:ea typeface="Bitter"/>
                  <a:cs typeface="Bitter"/>
                  <a:sym typeface="Bitter"/>
                </a:rPr>
                <a:t>Recommendation System Overview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2238" y="4415284"/>
            <a:ext cx="3544044" cy="536892"/>
            <a:chOff x="0" y="0"/>
            <a:chExt cx="4725392" cy="71585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725392" cy="715857"/>
            </a:xfrm>
            <a:custGeom>
              <a:avLst/>
              <a:gdLst/>
              <a:ahLst/>
              <a:cxnLst/>
              <a:rect r="r" b="b" t="t" l="l"/>
              <a:pathLst>
                <a:path h="715857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715857"/>
                  </a:lnTo>
                  <a:lnTo>
                    <a:pt x="0" y="7158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4725392" cy="73490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spc="-83">
                  <a:solidFill>
                    <a:srgbClr val="2C3F42"/>
                  </a:solidFill>
                  <a:latin typeface="Bitter"/>
                  <a:ea typeface="Bitter"/>
                  <a:cs typeface="Bitter"/>
                  <a:sym typeface="Bitter"/>
                </a:rPr>
                <a:t>Collaborative Filtering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2238" y="5141714"/>
            <a:ext cx="7805886" cy="907256"/>
            <a:chOff x="0" y="0"/>
            <a:chExt cx="10407848" cy="12096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1040784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This approach recommends movies based on user similarities.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92238" y="6304061"/>
            <a:ext cx="7805886" cy="907256"/>
            <a:chOff x="0" y="0"/>
            <a:chExt cx="10407848" cy="12096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1040784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Users with similar viewing patterns receive similar suggestions.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499401" y="4415284"/>
            <a:ext cx="3719810" cy="442912"/>
            <a:chOff x="0" y="0"/>
            <a:chExt cx="4959747" cy="5905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959747" cy="590550"/>
            </a:xfrm>
            <a:custGeom>
              <a:avLst/>
              <a:gdLst/>
              <a:ahLst/>
              <a:cxnLst/>
              <a:rect r="r" b="b" t="t" l="l"/>
              <a:pathLst>
                <a:path h="590550" w="4959747">
                  <a:moveTo>
                    <a:pt x="0" y="0"/>
                  </a:moveTo>
                  <a:lnTo>
                    <a:pt x="4959747" y="0"/>
                  </a:lnTo>
                  <a:lnTo>
                    <a:pt x="4959747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4959747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spc="-83">
                  <a:solidFill>
                    <a:srgbClr val="2C3F42"/>
                  </a:solidFill>
                  <a:latin typeface="Bitter"/>
                  <a:ea typeface="Bitter"/>
                  <a:cs typeface="Bitter"/>
                  <a:sym typeface="Bitter"/>
                </a:rPr>
                <a:t>Content-Based Filtering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499401" y="5141714"/>
            <a:ext cx="7805886" cy="907256"/>
            <a:chOff x="0" y="0"/>
            <a:chExt cx="10407848" cy="120967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85725"/>
              <a:ext cx="1040784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This method suggests movies similar to those a user liked in the past.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499401" y="6304061"/>
            <a:ext cx="7805886" cy="907256"/>
            <a:chOff x="0" y="0"/>
            <a:chExt cx="10407848" cy="120967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85725"/>
              <a:ext cx="1040784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Recommendations are based on movie attributes like genre and actors.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ABCB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8F0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850237" y="874960"/>
            <a:ext cx="7088237" cy="885974"/>
            <a:chOff x="0" y="0"/>
            <a:chExt cx="9450983" cy="11812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450984" cy="1181298"/>
            </a:xfrm>
            <a:custGeom>
              <a:avLst/>
              <a:gdLst/>
              <a:ahLst/>
              <a:cxnLst/>
              <a:rect r="r" b="b" t="t" l="l"/>
              <a:pathLst>
                <a:path h="1181298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9450983" cy="12003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spc="-167">
                  <a:solidFill>
                    <a:srgbClr val="2C3F42"/>
                  </a:solidFill>
                  <a:latin typeface="Bitter"/>
                  <a:ea typeface="Bitter"/>
                  <a:cs typeface="Bitter"/>
                  <a:sym typeface="Bitter"/>
                </a:rPr>
                <a:t>Project Architecture</a:t>
              </a:r>
            </a:p>
          </p:txBody>
        </p:sp>
      </p:grpSp>
      <p:sp>
        <p:nvSpPr>
          <p:cNvPr name="Freeform 10" id="10" descr="preencoded.png"/>
          <p:cNvSpPr/>
          <p:nvPr/>
        </p:nvSpPr>
        <p:spPr>
          <a:xfrm flipH="false" flipV="false" rot="0">
            <a:off x="7850237" y="2186136"/>
            <a:ext cx="1417588" cy="2257425"/>
          </a:xfrm>
          <a:custGeom>
            <a:avLst/>
            <a:gdLst/>
            <a:ahLst/>
            <a:cxnLst/>
            <a:rect r="r" b="b" t="t" l="l"/>
            <a:pathLst>
              <a:path h="2257425" w="1417588">
                <a:moveTo>
                  <a:pt x="0" y="0"/>
                </a:moveTo>
                <a:lnTo>
                  <a:pt x="1417588" y="0"/>
                </a:lnTo>
                <a:lnTo>
                  <a:pt x="1417588" y="2257425"/>
                </a:lnTo>
                <a:lnTo>
                  <a:pt x="0" y="22574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7" t="0" r="-57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693028" y="2469654"/>
            <a:ext cx="3544044" cy="442912"/>
            <a:chOff x="0" y="0"/>
            <a:chExt cx="4725392" cy="5905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spc="-83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API Data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693028" y="3082678"/>
            <a:ext cx="7602736" cy="453629"/>
            <a:chOff x="0" y="0"/>
            <a:chExt cx="10136982" cy="60483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136982" cy="604838"/>
            </a:xfrm>
            <a:custGeom>
              <a:avLst/>
              <a:gdLst/>
              <a:ahLst/>
              <a:cxnLst/>
              <a:rect r="r" b="b" t="t" l="l"/>
              <a:pathLst>
                <a:path h="604838" w="10136982">
                  <a:moveTo>
                    <a:pt x="0" y="0"/>
                  </a:moveTo>
                  <a:lnTo>
                    <a:pt x="10136982" y="0"/>
                  </a:lnTo>
                  <a:lnTo>
                    <a:pt x="1013698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10136982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Real-time movie data is fetched from external APIs.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693028" y="3706416"/>
            <a:ext cx="7602736" cy="453629"/>
            <a:chOff x="0" y="0"/>
            <a:chExt cx="10136982" cy="60483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136982" cy="604838"/>
            </a:xfrm>
            <a:custGeom>
              <a:avLst/>
              <a:gdLst/>
              <a:ahLst/>
              <a:cxnLst/>
              <a:rect r="r" b="b" t="t" l="l"/>
              <a:pathLst>
                <a:path h="604838" w="10136982">
                  <a:moveTo>
                    <a:pt x="0" y="0"/>
                  </a:moveTo>
                  <a:lnTo>
                    <a:pt x="10136982" y="0"/>
                  </a:lnTo>
                  <a:lnTo>
                    <a:pt x="1013698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85725"/>
              <a:ext cx="10136982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This ensures recommendations are current.</a:t>
              </a:r>
            </a:p>
          </p:txBody>
        </p:sp>
      </p:grpSp>
      <p:sp>
        <p:nvSpPr>
          <p:cNvPr name="Freeform 20" id="20" descr="preencoded.png"/>
          <p:cNvSpPr/>
          <p:nvPr/>
        </p:nvSpPr>
        <p:spPr>
          <a:xfrm flipH="false" flipV="false" rot="0">
            <a:off x="7850237" y="4443561"/>
            <a:ext cx="1417588" cy="2711054"/>
          </a:xfrm>
          <a:custGeom>
            <a:avLst/>
            <a:gdLst/>
            <a:ahLst/>
            <a:cxnLst/>
            <a:rect r="r" b="b" t="t" l="l"/>
            <a:pathLst>
              <a:path h="2711054" w="1417588">
                <a:moveTo>
                  <a:pt x="0" y="0"/>
                </a:moveTo>
                <a:lnTo>
                  <a:pt x="1417588" y="0"/>
                </a:lnTo>
                <a:lnTo>
                  <a:pt x="1417588" y="2711054"/>
                </a:lnTo>
                <a:lnTo>
                  <a:pt x="0" y="27110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" r="0" b="-8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9693028" y="4727079"/>
            <a:ext cx="3544044" cy="442912"/>
            <a:chOff x="0" y="0"/>
            <a:chExt cx="4725392" cy="5905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spc="-83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ML Models (Pickle)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693028" y="5340102"/>
            <a:ext cx="7602736" cy="907256"/>
            <a:chOff x="0" y="0"/>
            <a:chExt cx="10136982" cy="120967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136982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136982">
                  <a:moveTo>
                    <a:pt x="0" y="0"/>
                  </a:moveTo>
                  <a:lnTo>
                    <a:pt x="10136982" y="0"/>
                  </a:lnTo>
                  <a:lnTo>
                    <a:pt x="10136982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85725"/>
              <a:ext cx="10136982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Machine learning models saved using pickle for efficient loading.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693028" y="6417469"/>
            <a:ext cx="7602736" cy="453629"/>
            <a:chOff x="0" y="0"/>
            <a:chExt cx="10136982" cy="60483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136982" cy="604838"/>
            </a:xfrm>
            <a:custGeom>
              <a:avLst/>
              <a:gdLst/>
              <a:ahLst/>
              <a:cxnLst/>
              <a:rect r="r" b="b" t="t" l="l"/>
              <a:pathLst>
                <a:path h="604838" w="10136982">
                  <a:moveTo>
                    <a:pt x="0" y="0"/>
                  </a:moveTo>
                  <a:lnTo>
                    <a:pt x="10136982" y="0"/>
                  </a:lnTo>
                  <a:lnTo>
                    <a:pt x="1013698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85725"/>
              <a:ext cx="10136982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Allows for quick predictions.</a:t>
              </a:r>
            </a:p>
          </p:txBody>
        </p:sp>
      </p:grpSp>
      <p:sp>
        <p:nvSpPr>
          <p:cNvPr name="Freeform 30" id="30" descr="preencoded.png"/>
          <p:cNvSpPr/>
          <p:nvPr/>
        </p:nvSpPr>
        <p:spPr>
          <a:xfrm flipH="false" flipV="false" rot="0">
            <a:off x="7850237" y="7154615"/>
            <a:ext cx="1417588" cy="2257425"/>
          </a:xfrm>
          <a:custGeom>
            <a:avLst/>
            <a:gdLst/>
            <a:ahLst/>
            <a:cxnLst/>
            <a:rect r="r" b="b" t="t" l="l"/>
            <a:pathLst>
              <a:path h="2257425" w="1417588">
                <a:moveTo>
                  <a:pt x="0" y="0"/>
                </a:moveTo>
                <a:lnTo>
                  <a:pt x="1417588" y="0"/>
                </a:lnTo>
                <a:lnTo>
                  <a:pt x="1417588" y="2257425"/>
                </a:lnTo>
                <a:lnTo>
                  <a:pt x="0" y="22574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7" t="0" r="-57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9693028" y="7438132"/>
            <a:ext cx="3544044" cy="442912"/>
            <a:chOff x="0" y="0"/>
            <a:chExt cx="4725392" cy="59055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spc="-83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Streamlit Frontend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9693028" y="8051155"/>
            <a:ext cx="7602736" cy="453629"/>
            <a:chOff x="0" y="0"/>
            <a:chExt cx="10136982" cy="60483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0136982" cy="604838"/>
            </a:xfrm>
            <a:custGeom>
              <a:avLst/>
              <a:gdLst/>
              <a:ahLst/>
              <a:cxnLst/>
              <a:rect r="r" b="b" t="t" l="l"/>
              <a:pathLst>
                <a:path h="604838" w="10136982">
                  <a:moveTo>
                    <a:pt x="0" y="0"/>
                  </a:moveTo>
                  <a:lnTo>
                    <a:pt x="10136982" y="0"/>
                  </a:lnTo>
                  <a:lnTo>
                    <a:pt x="1013698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85725"/>
              <a:ext cx="10136982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Streamlit is used to create an interactive user interface.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9693028" y="8674894"/>
            <a:ext cx="7602736" cy="453629"/>
            <a:chOff x="0" y="0"/>
            <a:chExt cx="10136982" cy="604838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0136982" cy="604838"/>
            </a:xfrm>
            <a:custGeom>
              <a:avLst/>
              <a:gdLst/>
              <a:ahLst/>
              <a:cxnLst/>
              <a:rect r="r" b="b" t="t" l="l"/>
              <a:pathLst>
                <a:path h="604838" w="10136982">
                  <a:moveTo>
                    <a:pt x="0" y="0"/>
                  </a:moveTo>
                  <a:lnTo>
                    <a:pt x="10136982" y="0"/>
                  </a:lnTo>
                  <a:lnTo>
                    <a:pt x="1013698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85725"/>
              <a:ext cx="10136982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Easy interaction for users.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ABCB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8F0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850237" y="1883122"/>
            <a:ext cx="7088237" cy="885974"/>
            <a:chOff x="0" y="0"/>
            <a:chExt cx="9450983" cy="11812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450984" cy="1181298"/>
            </a:xfrm>
            <a:custGeom>
              <a:avLst/>
              <a:gdLst/>
              <a:ahLst/>
              <a:cxnLst/>
              <a:rect r="r" b="b" t="t" l="l"/>
              <a:pathLst>
                <a:path h="1181298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9450983" cy="12003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spc="-167">
                  <a:solidFill>
                    <a:srgbClr val="2C3F42"/>
                  </a:solidFill>
                  <a:latin typeface="Bitter"/>
                  <a:ea typeface="Bitter"/>
                  <a:cs typeface="Bitter"/>
                  <a:sym typeface="Bitter"/>
                </a:rPr>
                <a:t>Implementation Steps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845475" y="3508474"/>
            <a:ext cx="647402" cy="647402"/>
            <a:chOff x="0" y="0"/>
            <a:chExt cx="863203" cy="8632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CE2C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2C8B5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8087320" y="3619500"/>
            <a:ext cx="163711" cy="425351"/>
            <a:chOff x="0" y="0"/>
            <a:chExt cx="218282" cy="56713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18282" cy="567135"/>
            </a:xfrm>
            <a:custGeom>
              <a:avLst/>
              <a:gdLst/>
              <a:ahLst/>
              <a:cxnLst/>
              <a:rect r="r" b="b" t="t" l="l"/>
              <a:pathLst>
                <a:path h="567135" w="218282">
                  <a:moveTo>
                    <a:pt x="0" y="0"/>
                  </a:moveTo>
                  <a:lnTo>
                    <a:pt x="218282" y="0"/>
                  </a:lnTo>
                  <a:lnTo>
                    <a:pt x="218282" y="567135"/>
                  </a:lnTo>
                  <a:lnTo>
                    <a:pt x="0" y="5671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57150"/>
              <a:ext cx="218282" cy="5099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spc="-100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1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771632" y="3513236"/>
            <a:ext cx="3544044" cy="442912"/>
            <a:chOff x="0" y="0"/>
            <a:chExt cx="4725392" cy="5905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spc="-83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Data Fetching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771632" y="4126260"/>
            <a:ext cx="3659684" cy="907256"/>
            <a:chOff x="0" y="0"/>
            <a:chExt cx="4879578" cy="120967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879579" cy="1209675"/>
            </a:xfrm>
            <a:custGeom>
              <a:avLst/>
              <a:gdLst/>
              <a:ahLst/>
              <a:cxnLst/>
              <a:rect r="r" b="b" t="t" l="l"/>
              <a:pathLst>
                <a:path h="1209675" w="4879579">
                  <a:moveTo>
                    <a:pt x="0" y="0"/>
                  </a:moveTo>
                  <a:lnTo>
                    <a:pt x="4879579" y="0"/>
                  </a:lnTo>
                  <a:lnTo>
                    <a:pt x="4879579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85725"/>
              <a:ext cx="487957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Obtain movie data from APIs like TMDb.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771632" y="5203626"/>
            <a:ext cx="3659684" cy="907256"/>
            <a:chOff x="0" y="0"/>
            <a:chExt cx="4879578" cy="120967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879579" cy="1209675"/>
            </a:xfrm>
            <a:custGeom>
              <a:avLst/>
              <a:gdLst/>
              <a:ahLst/>
              <a:cxnLst/>
              <a:rect r="r" b="b" t="t" l="l"/>
              <a:pathLst>
                <a:path h="1209675" w="4879579">
                  <a:moveTo>
                    <a:pt x="0" y="0"/>
                  </a:moveTo>
                  <a:lnTo>
                    <a:pt x="4879579" y="0"/>
                  </a:lnTo>
                  <a:lnTo>
                    <a:pt x="4879579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85725"/>
              <a:ext cx="487957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Collect relevant movie attributes.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2710071" y="3508474"/>
            <a:ext cx="647402" cy="647402"/>
            <a:chOff x="0" y="0"/>
            <a:chExt cx="863203" cy="86320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CE2CF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2C8B5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2923192" y="3619500"/>
            <a:ext cx="221159" cy="425351"/>
            <a:chOff x="0" y="0"/>
            <a:chExt cx="294878" cy="56713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94878" cy="567135"/>
            </a:xfrm>
            <a:custGeom>
              <a:avLst/>
              <a:gdLst/>
              <a:ahLst/>
              <a:cxnLst/>
              <a:rect r="r" b="b" t="t" l="l"/>
              <a:pathLst>
                <a:path h="567135" w="294878">
                  <a:moveTo>
                    <a:pt x="0" y="0"/>
                  </a:moveTo>
                  <a:lnTo>
                    <a:pt x="294878" y="0"/>
                  </a:lnTo>
                  <a:lnTo>
                    <a:pt x="294878" y="567135"/>
                  </a:lnTo>
                  <a:lnTo>
                    <a:pt x="0" y="5671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57150"/>
              <a:ext cx="294878" cy="5099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spc="-100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2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636229" y="3513236"/>
            <a:ext cx="3544044" cy="442912"/>
            <a:chOff x="0" y="0"/>
            <a:chExt cx="4725392" cy="59055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spc="-83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Preprocessing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636229" y="4126260"/>
            <a:ext cx="3659684" cy="907256"/>
            <a:chOff x="0" y="0"/>
            <a:chExt cx="4879578" cy="120967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4879579" cy="1209675"/>
            </a:xfrm>
            <a:custGeom>
              <a:avLst/>
              <a:gdLst/>
              <a:ahLst/>
              <a:cxnLst/>
              <a:rect r="r" b="b" t="t" l="l"/>
              <a:pathLst>
                <a:path h="1209675" w="4879579">
                  <a:moveTo>
                    <a:pt x="0" y="0"/>
                  </a:moveTo>
                  <a:lnTo>
                    <a:pt x="4879579" y="0"/>
                  </a:lnTo>
                  <a:lnTo>
                    <a:pt x="4879579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85725"/>
              <a:ext cx="487957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Clean and prepare the data for model training.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3636229" y="5203626"/>
            <a:ext cx="3659684" cy="907256"/>
            <a:chOff x="0" y="0"/>
            <a:chExt cx="4879578" cy="1209675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4879579" cy="1209675"/>
            </a:xfrm>
            <a:custGeom>
              <a:avLst/>
              <a:gdLst/>
              <a:ahLst/>
              <a:cxnLst/>
              <a:rect r="r" b="b" t="t" l="l"/>
              <a:pathLst>
                <a:path h="1209675" w="4879579">
                  <a:moveTo>
                    <a:pt x="0" y="0"/>
                  </a:moveTo>
                  <a:lnTo>
                    <a:pt x="4879579" y="0"/>
                  </a:lnTo>
                  <a:lnTo>
                    <a:pt x="4879579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85725"/>
              <a:ext cx="487957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Handle missing values and normalize data.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7845475" y="6708576"/>
            <a:ext cx="647402" cy="647402"/>
            <a:chOff x="0" y="0"/>
            <a:chExt cx="863203" cy="863203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CE2CF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2C8B5"/>
            </a:solid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8053834" y="6819602"/>
            <a:ext cx="230535" cy="425351"/>
            <a:chOff x="0" y="0"/>
            <a:chExt cx="307380" cy="567135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307380" cy="567135"/>
            </a:xfrm>
            <a:custGeom>
              <a:avLst/>
              <a:gdLst/>
              <a:ahLst/>
              <a:cxnLst/>
              <a:rect r="r" b="b" t="t" l="l"/>
              <a:pathLst>
                <a:path h="567135" w="307380">
                  <a:moveTo>
                    <a:pt x="0" y="0"/>
                  </a:moveTo>
                  <a:lnTo>
                    <a:pt x="307380" y="0"/>
                  </a:lnTo>
                  <a:lnTo>
                    <a:pt x="307380" y="567135"/>
                  </a:lnTo>
                  <a:lnTo>
                    <a:pt x="0" y="5671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57150"/>
              <a:ext cx="307380" cy="5099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spc="-100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3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8771632" y="6713339"/>
            <a:ext cx="3544044" cy="442912"/>
            <a:chOff x="0" y="0"/>
            <a:chExt cx="4725392" cy="59055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spc="-83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Model Training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8771632" y="7326362"/>
            <a:ext cx="8524131" cy="453629"/>
            <a:chOff x="0" y="0"/>
            <a:chExt cx="11365508" cy="604838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11365509" cy="604838"/>
            </a:xfrm>
            <a:custGeom>
              <a:avLst/>
              <a:gdLst/>
              <a:ahLst/>
              <a:cxnLst/>
              <a:rect r="r" b="b" t="t" l="l"/>
              <a:pathLst>
                <a:path h="604838" w="11365509">
                  <a:moveTo>
                    <a:pt x="0" y="0"/>
                  </a:moveTo>
                  <a:lnTo>
                    <a:pt x="11365509" y="0"/>
                  </a:lnTo>
                  <a:lnTo>
                    <a:pt x="1136550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85725"/>
              <a:ext cx="1136550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Train machine learning models using the preprocessed data.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8771632" y="7950101"/>
            <a:ext cx="8524131" cy="453629"/>
            <a:chOff x="0" y="0"/>
            <a:chExt cx="11365508" cy="604838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11365509" cy="604838"/>
            </a:xfrm>
            <a:custGeom>
              <a:avLst/>
              <a:gdLst/>
              <a:ahLst/>
              <a:cxnLst/>
              <a:rect r="r" b="b" t="t" l="l"/>
              <a:pathLst>
                <a:path h="604838" w="11365509">
                  <a:moveTo>
                    <a:pt x="0" y="0"/>
                  </a:moveTo>
                  <a:lnTo>
                    <a:pt x="11365509" y="0"/>
                  </a:lnTo>
                  <a:lnTo>
                    <a:pt x="1136550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85725"/>
              <a:ext cx="1136550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Select appropriate algorithms.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ABCB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8F0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850237" y="1323231"/>
            <a:ext cx="7088237" cy="885974"/>
            <a:chOff x="0" y="0"/>
            <a:chExt cx="9450983" cy="11812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450984" cy="1181298"/>
            </a:xfrm>
            <a:custGeom>
              <a:avLst/>
              <a:gdLst/>
              <a:ahLst/>
              <a:cxnLst/>
              <a:rect r="r" b="b" t="t" l="l"/>
              <a:pathLst>
                <a:path h="1181298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9450983" cy="12003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spc="-167">
                  <a:solidFill>
                    <a:srgbClr val="2C3F42"/>
                  </a:solidFill>
                  <a:latin typeface="Bitter"/>
                  <a:ea typeface="Bitter"/>
                  <a:cs typeface="Bitter"/>
                  <a:sym typeface="Bitter"/>
                </a:rPr>
                <a:t>Key Python Libraries</a:t>
              </a:r>
            </a:p>
          </p:txBody>
        </p:sp>
      </p:grpSp>
      <p:sp>
        <p:nvSpPr>
          <p:cNvPr name="Freeform 10" id="10" descr="preencoded.png"/>
          <p:cNvSpPr/>
          <p:nvPr/>
        </p:nvSpPr>
        <p:spPr>
          <a:xfrm flipH="false" flipV="false" rot="0">
            <a:off x="7850237" y="2634406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1" y="0"/>
                </a:lnTo>
                <a:lnTo>
                  <a:pt x="708721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7850237" y="3626644"/>
            <a:ext cx="2864941" cy="442912"/>
            <a:chOff x="0" y="0"/>
            <a:chExt cx="3819922" cy="5905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819922" cy="590550"/>
            </a:xfrm>
            <a:custGeom>
              <a:avLst/>
              <a:gdLst/>
              <a:ahLst/>
              <a:cxnLst/>
              <a:rect r="r" b="b" t="t" l="l"/>
              <a:pathLst>
                <a:path h="590550" w="3819922">
                  <a:moveTo>
                    <a:pt x="0" y="0"/>
                  </a:moveTo>
                  <a:lnTo>
                    <a:pt x="3819922" y="0"/>
                  </a:lnTo>
                  <a:lnTo>
                    <a:pt x="381992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381992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spc="-83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Pandas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850237" y="4239666"/>
            <a:ext cx="2864941" cy="1360885"/>
            <a:chOff x="0" y="0"/>
            <a:chExt cx="3819922" cy="181451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819922" cy="1814513"/>
            </a:xfrm>
            <a:custGeom>
              <a:avLst/>
              <a:gdLst/>
              <a:ahLst/>
              <a:cxnLst/>
              <a:rect r="r" b="b" t="t" l="l"/>
              <a:pathLst>
                <a:path h="1814513" w="3819922">
                  <a:moveTo>
                    <a:pt x="0" y="0"/>
                  </a:moveTo>
                  <a:lnTo>
                    <a:pt x="3819922" y="0"/>
                  </a:lnTo>
                  <a:lnTo>
                    <a:pt x="3819922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3819922" cy="1900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Used for data manipulation and analysis.</a:t>
              </a:r>
            </a:p>
          </p:txBody>
        </p:sp>
      </p:grpSp>
      <p:sp>
        <p:nvSpPr>
          <p:cNvPr name="Freeform 17" id="17" descr="preencoded.png"/>
          <p:cNvSpPr/>
          <p:nvPr/>
        </p:nvSpPr>
        <p:spPr>
          <a:xfrm flipH="false" flipV="false" rot="0">
            <a:off x="11140380" y="2634406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1140380" y="3626644"/>
            <a:ext cx="2865090" cy="442912"/>
            <a:chOff x="0" y="0"/>
            <a:chExt cx="3820120" cy="5905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820120" cy="590550"/>
            </a:xfrm>
            <a:custGeom>
              <a:avLst/>
              <a:gdLst/>
              <a:ahLst/>
              <a:cxnLst/>
              <a:rect r="r" b="b" t="t" l="l"/>
              <a:pathLst>
                <a:path h="590550" w="3820120">
                  <a:moveTo>
                    <a:pt x="0" y="0"/>
                  </a:moveTo>
                  <a:lnTo>
                    <a:pt x="3820120" y="0"/>
                  </a:lnTo>
                  <a:lnTo>
                    <a:pt x="3820120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3820120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spc="-83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Scikit-learn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140380" y="4239666"/>
            <a:ext cx="2865090" cy="907256"/>
            <a:chOff x="0" y="0"/>
            <a:chExt cx="3820120" cy="120967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820120" cy="1209675"/>
            </a:xfrm>
            <a:custGeom>
              <a:avLst/>
              <a:gdLst/>
              <a:ahLst/>
              <a:cxnLst/>
              <a:rect r="r" b="b" t="t" l="l"/>
              <a:pathLst>
                <a:path h="1209675" w="3820120">
                  <a:moveTo>
                    <a:pt x="0" y="0"/>
                  </a:moveTo>
                  <a:lnTo>
                    <a:pt x="3820120" y="0"/>
                  </a:lnTo>
                  <a:lnTo>
                    <a:pt x="382012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85725"/>
              <a:ext cx="3820120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For machine learning model development.</a:t>
              </a:r>
            </a:p>
          </p:txBody>
        </p:sp>
      </p:grpSp>
      <p:sp>
        <p:nvSpPr>
          <p:cNvPr name="Freeform 24" id="24" descr="preencoded.png"/>
          <p:cNvSpPr/>
          <p:nvPr/>
        </p:nvSpPr>
        <p:spPr>
          <a:xfrm flipH="false" flipV="false" rot="0">
            <a:off x="14430672" y="2634406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4430672" y="3626644"/>
            <a:ext cx="2864941" cy="442912"/>
            <a:chOff x="0" y="0"/>
            <a:chExt cx="3819922" cy="59055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819922" cy="590550"/>
            </a:xfrm>
            <a:custGeom>
              <a:avLst/>
              <a:gdLst/>
              <a:ahLst/>
              <a:cxnLst/>
              <a:rect r="r" b="b" t="t" l="l"/>
              <a:pathLst>
                <a:path h="590550" w="3819922">
                  <a:moveTo>
                    <a:pt x="0" y="0"/>
                  </a:moveTo>
                  <a:lnTo>
                    <a:pt x="3819922" y="0"/>
                  </a:lnTo>
                  <a:lnTo>
                    <a:pt x="381992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19050"/>
              <a:ext cx="381992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spc="-83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Streamlit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430672" y="4239666"/>
            <a:ext cx="2864941" cy="1360885"/>
            <a:chOff x="0" y="0"/>
            <a:chExt cx="3819922" cy="181451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819922" cy="1814513"/>
            </a:xfrm>
            <a:custGeom>
              <a:avLst/>
              <a:gdLst/>
              <a:ahLst/>
              <a:cxnLst/>
              <a:rect r="r" b="b" t="t" l="l"/>
              <a:pathLst>
                <a:path h="1814513" w="3819922">
                  <a:moveTo>
                    <a:pt x="0" y="0"/>
                  </a:moveTo>
                  <a:lnTo>
                    <a:pt x="3819922" y="0"/>
                  </a:lnTo>
                  <a:lnTo>
                    <a:pt x="3819922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85725"/>
              <a:ext cx="3819922" cy="1900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To build the interactive web application.</a:t>
              </a:r>
            </a:p>
          </p:txBody>
        </p:sp>
      </p:grpSp>
      <p:sp>
        <p:nvSpPr>
          <p:cNvPr name="Freeform 31" id="31" descr="preencoded.png"/>
          <p:cNvSpPr/>
          <p:nvPr/>
        </p:nvSpPr>
        <p:spPr>
          <a:xfrm flipH="false" flipV="false" rot="0">
            <a:off x="7850237" y="6451104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1" y="0"/>
                </a:lnTo>
                <a:lnTo>
                  <a:pt x="708721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7850237" y="7443341"/>
            <a:ext cx="2864941" cy="442912"/>
            <a:chOff x="0" y="0"/>
            <a:chExt cx="3819922" cy="59055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3819922" cy="590550"/>
            </a:xfrm>
            <a:custGeom>
              <a:avLst/>
              <a:gdLst/>
              <a:ahLst/>
              <a:cxnLst/>
              <a:rect r="r" b="b" t="t" l="l"/>
              <a:pathLst>
                <a:path h="590550" w="3819922">
                  <a:moveTo>
                    <a:pt x="0" y="0"/>
                  </a:moveTo>
                  <a:lnTo>
                    <a:pt x="3819922" y="0"/>
                  </a:lnTo>
                  <a:lnTo>
                    <a:pt x="381992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19050"/>
              <a:ext cx="381992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spc="-83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Requests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7850237" y="8056364"/>
            <a:ext cx="2864941" cy="907256"/>
            <a:chOff x="0" y="0"/>
            <a:chExt cx="3819922" cy="120967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3819922" cy="1209675"/>
            </a:xfrm>
            <a:custGeom>
              <a:avLst/>
              <a:gdLst/>
              <a:ahLst/>
              <a:cxnLst/>
              <a:rect r="r" b="b" t="t" l="l"/>
              <a:pathLst>
                <a:path h="1209675" w="3819922">
                  <a:moveTo>
                    <a:pt x="0" y="0"/>
                  </a:moveTo>
                  <a:lnTo>
                    <a:pt x="3819922" y="0"/>
                  </a:lnTo>
                  <a:lnTo>
                    <a:pt x="3819922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85725"/>
              <a:ext cx="3819922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For fetching data from APIs.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ABCB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8F0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850237" y="818257"/>
            <a:ext cx="8105626" cy="885974"/>
            <a:chOff x="0" y="0"/>
            <a:chExt cx="10807502" cy="11812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807502" cy="1181298"/>
            </a:xfrm>
            <a:custGeom>
              <a:avLst/>
              <a:gdLst/>
              <a:ahLst/>
              <a:cxnLst/>
              <a:rect r="r" b="b" t="t" l="l"/>
              <a:pathLst>
                <a:path h="1181298" w="10807502">
                  <a:moveTo>
                    <a:pt x="0" y="0"/>
                  </a:moveTo>
                  <a:lnTo>
                    <a:pt x="10807502" y="0"/>
                  </a:lnTo>
                  <a:lnTo>
                    <a:pt x="10807502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0807502" cy="12003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spc="-167">
                  <a:solidFill>
                    <a:srgbClr val="2C3F42"/>
                  </a:solidFill>
                  <a:latin typeface="Bitter"/>
                  <a:ea typeface="Bitter"/>
                  <a:cs typeface="Bitter"/>
                  <a:sym typeface="Bitter"/>
                </a:rPr>
                <a:t>Model Saving and Loading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256389" y="2129432"/>
            <a:ext cx="38100" cy="7339310"/>
            <a:chOff x="0" y="0"/>
            <a:chExt cx="50800" cy="978574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0800" cy="9785731"/>
            </a:xfrm>
            <a:custGeom>
              <a:avLst/>
              <a:gdLst/>
              <a:ahLst/>
              <a:cxnLst/>
              <a:rect r="r" b="b" t="t" l="l"/>
              <a:pathLst>
                <a:path h="9785731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9760331"/>
                  </a:lnTo>
                  <a:cubicBezTo>
                    <a:pt x="50800" y="9774301"/>
                    <a:pt x="39370" y="9785731"/>
                    <a:pt x="25400" y="9785731"/>
                  </a:cubicBezTo>
                  <a:cubicBezTo>
                    <a:pt x="11430" y="9785731"/>
                    <a:pt x="0" y="9774301"/>
                    <a:pt x="0" y="9760331"/>
                  </a:cubicBezTo>
                  <a:close/>
                </a:path>
              </a:pathLst>
            </a:custGeom>
            <a:solidFill>
              <a:srgbClr val="E2C8B5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556277" y="2748260"/>
            <a:ext cx="992237" cy="38100"/>
            <a:chOff x="0" y="0"/>
            <a:chExt cx="1322983" cy="50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22959" cy="50800"/>
            </a:xfrm>
            <a:custGeom>
              <a:avLst/>
              <a:gdLst/>
              <a:ahLst/>
              <a:cxnLst/>
              <a:rect r="r" b="b" t="t" l="l"/>
              <a:pathLst>
                <a:path h="50800" w="1322959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E2C8B5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951737" y="2443609"/>
            <a:ext cx="647402" cy="647402"/>
            <a:chOff x="0" y="0"/>
            <a:chExt cx="863203" cy="8632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CE2CF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2C8B5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8193584" y="2554635"/>
            <a:ext cx="163711" cy="425351"/>
            <a:chOff x="0" y="0"/>
            <a:chExt cx="218282" cy="56713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18282" cy="567135"/>
            </a:xfrm>
            <a:custGeom>
              <a:avLst/>
              <a:gdLst/>
              <a:ahLst/>
              <a:cxnLst/>
              <a:rect r="r" b="b" t="t" l="l"/>
              <a:pathLst>
                <a:path h="567135" w="218282">
                  <a:moveTo>
                    <a:pt x="0" y="0"/>
                  </a:moveTo>
                  <a:lnTo>
                    <a:pt x="218282" y="0"/>
                  </a:lnTo>
                  <a:lnTo>
                    <a:pt x="218282" y="567135"/>
                  </a:lnTo>
                  <a:lnTo>
                    <a:pt x="0" y="5671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57150"/>
              <a:ext cx="218282" cy="5099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spc="-100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1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834860" y="2412950"/>
            <a:ext cx="3544044" cy="442912"/>
            <a:chOff x="0" y="0"/>
            <a:chExt cx="4725392" cy="5905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spc="-83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Pickling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834860" y="3025974"/>
            <a:ext cx="7460902" cy="453629"/>
            <a:chOff x="0" y="0"/>
            <a:chExt cx="9947870" cy="60483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947870" cy="604838"/>
            </a:xfrm>
            <a:custGeom>
              <a:avLst/>
              <a:gdLst/>
              <a:ahLst/>
              <a:cxnLst/>
              <a:rect r="r" b="b" t="t" l="l"/>
              <a:pathLst>
                <a:path h="604838" w="9947870">
                  <a:moveTo>
                    <a:pt x="0" y="0"/>
                  </a:moveTo>
                  <a:lnTo>
                    <a:pt x="9947870" y="0"/>
                  </a:lnTo>
                  <a:lnTo>
                    <a:pt x="994787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85725"/>
              <a:ext cx="9947870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Save trained models using Python's pickle library.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834860" y="3649712"/>
            <a:ext cx="7460902" cy="453629"/>
            <a:chOff x="0" y="0"/>
            <a:chExt cx="9947870" cy="60483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947870" cy="604838"/>
            </a:xfrm>
            <a:custGeom>
              <a:avLst/>
              <a:gdLst/>
              <a:ahLst/>
              <a:cxnLst/>
              <a:rect r="r" b="b" t="t" l="l"/>
              <a:pathLst>
                <a:path h="604838" w="9947870">
                  <a:moveTo>
                    <a:pt x="0" y="0"/>
                  </a:moveTo>
                  <a:lnTo>
                    <a:pt x="9947870" y="0"/>
                  </a:lnTo>
                  <a:lnTo>
                    <a:pt x="994787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85725"/>
              <a:ext cx="9947870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Ensures efficient loading of models.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556277" y="5289202"/>
            <a:ext cx="992237" cy="38100"/>
            <a:chOff x="0" y="0"/>
            <a:chExt cx="1322983" cy="50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322959" cy="50800"/>
            </a:xfrm>
            <a:custGeom>
              <a:avLst/>
              <a:gdLst/>
              <a:ahLst/>
              <a:cxnLst/>
              <a:rect r="r" b="b" t="t" l="l"/>
              <a:pathLst>
                <a:path h="50800" w="1322959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E2C8B5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7951737" y="4984551"/>
            <a:ext cx="647402" cy="647403"/>
            <a:chOff x="0" y="0"/>
            <a:chExt cx="863203" cy="86320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CE2CF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2C8B5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8164860" y="5095577"/>
            <a:ext cx="221159" cy="425351"/>
            <a:chOff x="0" y="0"/>
            <a:chExt cx="294878" cy="56713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94878" cy="567135"/>
            </a:xfrm>
            <a:custGeom>
              <a:avLst/>
              <a:gdLst/>
              <a:ahLst/>
              <a:cxnLst/>
              <a:rect r="r" b="b" t="t" l="l"/>
              <a:pathLst>
                <a:path h="567135" w="294878">
                  <a:moveTo>
                    <a:pt x="0" y="0"/>
                  </a:moveTo>
                  <a:lnTo>
                    <a:pt x="294878" y="0"/>
                  </a:lnTo>
                  <a:lnTo>
                    <a:pt x="294878" y="567135"/>
                  </a:lnTo>
                  <a:lnTo>
                    <a:pt x="0" y="5671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57150"/>
              <a:ext cx="294878" cy="5099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spc="-100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2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9834860" y="4953892"/>
            <a:ext cx="3544044" cy="442912"/>
            <a:chOff x="0" y="0"/>
            <a:chExt cx="4725392" cy="59055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spc="-83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Loading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9834860" y="5566916"/>
            <a:ext cx="7460902" cy="453629"/>
            <a:chOff x="0" y="0"/>
            <a:chExt cx="9947870" cy="604838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9947870" cy="604838"/>
            </a:xfrm>
            <a:custGeom>
              <a:avLst/>
              <a:gdLst/>
              <a:ahLst/>
              <a:cxnLst/>
              <a:rect r="r" b="b" t="t" l="l"/>
              <a:pathLst>
                <a:path h="604838" w="9947870">
                  <a:moveTo>
                    <a:pt x="0" y="0"/>
                  </a:moveTo>
                  <a:lnTo>
                    <a:pt x="9947870" y="0"/>
                  </a:lnTo>
                  <a:lnTo>
                    <a:pt x="994787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85725"/>
              <a:ext cx="9947870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Load saved models to make real-time predictions.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9834860" y="6190655"/>
            <a:ext cx="7460902" cy="453629"/>
            <a:chOff x="0" y="0"/>
            <a:chExt cx="9947870" cy="604838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9947870" cy="604838"/>
            </a:xfrm>
            <a:custGeom>
              <a:avLst/>
              <a:gdLst/>
              <a:ahLst/>
              <a:cxnLst/>
              <a:rect r="r" b="b" t="t" l="l"/>
              <a:pathLst>
                <a:path h="604838" w="9947870">
                  <a:moveTo>
                    <a:pt x="0" y="0"/>
                  </a:moveTo>
                  <a:lnTo>
                    <a:pt x="9947870" y="0"/>
                  </a:lnTo>
                  <a:lnTo>
                    <a:pt x="994787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85725"/>
              <a:ext cx="9947870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Fast and efficient.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8556277" y="7830145"/>
            <a:ext cx="992237" cy="38100"/>
            <a:chOff x="0" y="0"/>
            <a:chExt cx="1322983" cy="508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322959" cy="50800"/>
            </a:xfrm>
            <a:custGeom>
              <a:avLst/>
              <a:gdLst/>
              <a:ahLst/>
              <a:cxnLst/>
              <a:rect r="r" b="b" t="t" l="l"/>
              <a:pathLst>
                <a:path h="50800" w="1322959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E2C8B5"/>
            </a:solidFill>
          </p:spPr>
        </p:sp>
      </p:grpSp>
      <p:grpSp>
        <p:nvGrpSpPr>
          <p:cNvPr name="Group 48" id="48"/>
          <p:cNvGrpSpPr/>
          <p:nvPr/>
        </p:nvGrpSpPr>
        <p:grpSpPr>
          <a:xfrm rot="0">
            <a:off x="7951737" y="7525494"/>
            <a:ext cx="647402" cy="647402"/>
            <a:chOff x="0" y="0"/>
            <a:chExt cx="863203" cy="863203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CE2CF"/>
            </a:solid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2C8B5"/>
            </a:solidFill>
          </p:spPr>
        </p:sp>
      </p:grpSp>
      <p:grpSp>
        <p:nvGrpSpPr>
          <p:cNvPr name="Group 51" id="51"/>
          <p:cNvGrpSpPr/>
          <p:nvPr/>
        </p:nvGrpSpPr>
        <p:grpSpPr>
          <a:xfrm rot="0">
            <a:off x="8160097" y="7636520"/>
            <a:ext cx="230535" cy="425351"/>
            <a:chOff x="0" y="0"/>
            <a:chExt cx="307380" cy="567135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307380" cy="567135"/>
            </a:xfrm>
            <a:custGeom>
              <a:avLst/>
              <a:gdLst/>
              <a:ahLst/>
              <a:cxnLst/>
              <a:rect r="r" b="b" t="t" l="l"/>
              <a:pathLst>
                <a:path h="567135" w="307380">
                  <a:moveTo>
                    <a:pt x="0" y="0"/>
                  </a:moveTo>
                  <a:lnTo>
                    <a:pt x="307380" y="0"/>
                  </a:lnTo>
                  <a:lnTo>
                    <a:pt x="307380" y="567135"/>
                  </a:lnTo>
                  <a:lnTo>
                    <a:pt x="0" y="5671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57150"/>
              <a:ext cx="307380" cy="5099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spc="-100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3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9834860" y="7494835"/>
            <a:ext cx="3544044" cy="442912"/>
            <a:chOff x="0" y="0"/>
            <a:chExt cx="4725392" cy="59055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spc="-83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Efficiency</a:t>
              </a: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9834860" y="8107859"/>
            <a:ext cx="7460902" cy="453629"/>
            <a:chOff x="0" y="0"/>
            <a:chExt cx="9947870" cy="604838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9947870" cy="604838"/>
            </a:xfrm>
            <a:custGeom>
              <a:avLst/>
              <a:gdLst/>
              <a:ahLst/>
              <a:cxnLst/>
              <a:rect r="r" b="b" t="t" l="l"/>
              <a:pathLst>
                <a:path h="604838" w="9947870">
                  <a:moveTo>
                    <a:pt x="0" y="0"/>
                  </a:moveTo>
                  <a:lnTo>
                    <a:pt x="9947870" y="0"/>
                  </a:lnTo>
                  <a:lnTo>
                    <a:pt x="994787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-85725"/>
              <a:ext cx="9947870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Reduces training time by reusing pre-trained models.</a:t>
              </a: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9834860" y="8731598"/>
            <a:ext cx="7460902" cy="453629"/>
            <a:chOff x="0" y="0"/>
            <a:chExt cx="9947870" cy="604838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9947870" cy="604838"/>
            </a:xfrm>
            <a:custGeom>
              <a:avLst/>
              <a:gdLst/>
              <a:ahLst/>
              <a:cxnLst/>
              <a:rect r="r" b="b" t="t" l="l"/>
              <a:pathLst>
                <a:path h="604838" w="9947870">
                  <a:moveTo>
                    <a:pt x="0" y="0"/>
                  </a:moveTo>
                  <a:lnTo>
                    <a:pt x="9947870" y="0"/>
                  </a:lnTo>
                  <a:lnTo>
                    <a:pt x="994787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85725"/>
              <a:ext cx="9947870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Saves computational resources.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ABCB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8F0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3544044"/>
          </a:xfrm>
          <a:custGeom>
            <a:avLst/>
            <a:gdLst/>
            <a:ahLst/>
            <a:cxnLst/>
            <a:rect r="r" b="b" t="t" l="l"/>
            <a:pathLst>
              <a:path h="3544044" w="18288000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" t="0" r="-1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2238" y="5206752"/>
            <a:ext cx="7088237" cy="885974"/>
            <a:chOff x="0" y="0"/>
            <a:chExt cx="9450983" cy="11812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450984" cy="1181298"/>
            </a:xfrm>
            <a:custGeom>
              <a:avLst/>
              <a:gdLst/>
              <a:ahLst/>
              <a:cxnLst/>
              <a:rect r="r" b="b" t="t" l="l"/>
              <a:pathLst>
                <a:path h="1181298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9450983" cy="12003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spc="-167">
                  <a:solidFill>
                    <a:srgbClr val="2C3F42"/>
                  </a:solidFill>
                  <a:latin typeface="Bitter"/>
                  <a:ea typeface="Bitter"/>
                  <a:cs typeface="Bitter"/>
                  <a:sym typeface="Bitter"/>
                </a:rPr>
                <a:t>Streamlit UI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87475" y="6513165"/>
            <a:ext cx="5254973" cy="2115890"/>
            <a:chOff x="0" y="0"/>
            <a:chExt cx="7006630" cy="282118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6993890" cy="2808478"/>
            </a:xfrm>
            <a:custGeom>
              <a:avLst/>
              <a:gdLst/>
              <a:ahLst/>
              <a:cxnLst/>
              <a:rect r="r" b="b" t="t" l="l"/>
              <a:pathLst>
                <a:path h="2808478" w="6993890">
                  <a:moveTo>
                    <a:pt x="0" y="158750"/>
                  </a:moveTo>
                  <a:cubicBezTo>
                    <a:pt x="0" y="71120"/>
                    <a:pt x="71247" y="0"/>
                    <a:pt x="159258" y="0"/>
                  </a:cubicBezTo>
                  <a:lnTo>
                    <a:pt x="6834759" y="0"/>
                  </a:lnTo>
                  <a:cubicBezTo>
                    <a:pt x="6922643" y="0"/>
                    <a:pt x="6993890" y="71120"/>
                    <a:pt x="6993890" y="158750"/>
                  </a:cubicBezTo>
                  <a:lnTo>
                    <a:pt x="6993890" y="2649728"/>
                  </a:lnTo>
                  <a:cubicBezTo>
                    <a:pt x="6993890" y="2737485"/>
                    <a:pt x="6922643" y="2808478"/>
                    <a:pt x="6834632" y="2808478"/>
                  </a:cubicBezTo>
                  <a:lnTo>
                    <a:pt x="159258" y="2808478"/>
                  </a:lnTo>
                  <a:cubicBezTo>
                    <a:pt x="71374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FCE2C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006717" cy="2821178"/>
            </a:xfrm>
            <a:custGeom>
              <a:avLst/>
              <a:gdLst/>
              <a:ahLst/>
              <a:cxnLst/>
              <a:rect r="r" b="b" t="t" l="l"/>
              <a:pathLst>
                <a:path h="2821178" w="7006717">
                  <a:moveTo>
                    <a:pt x="0" y="165100"/>
                  </a:moveTo>
                  <a:cubicBezTo>
                    <a:pt x="0" y="73914"/>
                    <a:pt x="74168" y="0"/>
                    <a:pt x="165608" y="0"/>
                  </a:cubicBezTo>
                  <a:lnTo>
                    <a:pt x="6841109" y="0"/>
                  </a:lnTo>
                  <a:lnTo>
                    <a:pt x="6841109" y="6350"/>
                  </a:lnTo>
                  <a:lnTo>
                    <a:pt x="6841109" y="0"/>
                  </a:lnTo>
                  <a:cubicBezTo>
                    <a:pt x="6932549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2656078"/>
                  </a:lnTo>
                  <a:lnTo>
                    <a:pt x="7000367" y="2656078"/>
                  </a:lnTo>
                  <a:lnTo>
                    <a:pt x="7006717" y="2656078"/>
                  </a:lnTo>
                  <a:cubicBezTo>
                    <a:pt x="7006717" y="2747264"/>
                    <a:pt x="6932549" y="2821178"/>
                    <a:pt x="6841109" y="2821178"/>
                  </a:cubicBezTo>
                  <a:lnTo>
                    <a:pt x="6841109" y="2814828"/>
                  </a:lnTo>
                  <a:lnTo>
                    <a:pt x="6841109" y="2821178"/>
                  </a:lnTo>
                  <a:lnTo>
                    <a:pt x="165608" y="2821178"/>
                  </a:lnTo>
                  <a:lnTo>
                    <a:pt x="165608" y="2814828"/>
                  </a:lnTo>
                  <a:lnTo>
                    <a:pt x="165608" y="2821178"/>
                  </a:lnTo>
                  <a:cubicBezTo>
                    <a:pt x="74168" y="2821178"/>
                    <a:pt x="0" y="2747264"/>
                    <a:pt x="0" y="26560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56078"/>
                  </a:lnTo>
                  <a:lnTo>
                    <a:pt x="6350" y="2656078"/>
                  </a:lnTo>
                  <a:lnTo>
                    <a:pt x="12700" y="2656078"/>
                  </a:lnTo>
                  <a:cubicBezTo>
                    <a:pt x="12700" y="2740279"/>
                    <a:pt x="81153" y="2808478"/>
                    <a:pt x="165608" y="2808478"/>
                  </a:cubicBezTo>
                  <a:lnTo>
                    <a:pt x="6841109" y="2808478"/>
                  </a:lnTo>
                  <a:cubicBezTo>
                    <a:pt x="6925564" y="2808478"/>
                    <a:pt x="6994017" y="2740152"/>
                    <a:pt x="6994017" y="2656078"/>
                  </a:cubicBezTo>
                  <a:lnTo>
                    <a:pt x="6994017" y="165100"/>
                  </a:lnTo>
                  <a:cubicBezTo>
                    <a:pt x="6994017" y="80899"/>
                    <a:pt x="6925564" y="12700"/>
                    <a:pt x="6841109" y="12700"/>
                  </a:cubicBezTo>
                  <a:lnTo>
                    <a:pt x="165608" y="12700"/>
                  </a:lnTo>
                  <a:lnTo>
                    <a:pt x="165608" y="6350"/>
                  </a:lnTo>
                  <a:lnTo>
                    <a:pt x="165608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E2C8B5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85280" y="6810970"/>
            <a:ext cx="3544044" cy="442912"/>
            <a:chOff x="0" y="0"/>
            <a:chExt cx="4725392" cy="5905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spc="-83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Interactive Input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85280" y="7423994"/>
            <a:ext cx="4659362" cy="907256"/>
            <a:chOff x="0" y="0"/>
            <a:chExt cx="6212483" cy="12096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212483" cy="1209675"/>
            </a:xfrm>
            <a:custGeom>
              <a:avLst/>
              <a:gdLst/>
              <a:ahLst/>
              <a:cxnLst/>
              <a:rect r="r" b="b" t="t" l="l"/>
              <a:pathLst>
                <a:path h="1209675" w="6212483">
                  <a:moveTo>
                    <a:pt x="0" y="0"/>
                  </a:moveTo>
                  <a:lnTo>
                    <a:pt x="6212483" y="0"/>
                  </a:lnTo>
                  <a:lnTo>
                    <a:pt x="621248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85725"/>
              <a:ext cx="6212483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Users can input their movie preferences.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516440" y="6513165"/>
            <a:ext cx="5254973" cy="2115890"/>
            <a:chOff x="0" y="0"/>
            <a:chExt cx="7006630" cy="282118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6993890" cy="2808478"/>
            </a:xfrm>
            <a:custGeom>
              <a:avLst/>
              <a:gdLst/>
              <a:ahLst/>
              <a:cxnLst/>
              <a:rect r="r" b="b" t="t" l="l"/>
              <a:pathLst>
                <a:path h="2808478" w="6993890">
                  <a:moveTo>
                    <a:pt x="0" y="158750"/>
                  </a:moveTo>
                  <a:cubicBezTo>
                    <a:pt x="0" y="71120"/>
                    <a:pt x="71247" y="0"/>
                    <a:pt x="159258" y="0"/>
                  </a:cubicBezTo>
                  <a:lnTo>
                    <a:pt x="6834759" y="0"/>
                  </a:lnTo>
                  <a:cubicBezTo>
                    <a:pt x="6922643" y="0"/>
                    <a:pt x="6993890" y="71120"/>
                    <a:pt x="6993890" y="158750"/>
                  </a:cubicBezTo>
                  <a:lnTo>
                    <a:pt x="6993890" y="2649728"/>
                  </a:lnTo>
                  <a:cubicBezTo>
                    <a:pt x="6993890" y="2737485"/>
                    <a:pt x="6922643" y="2808478"/>
                    <a:pt x="6834632" y="2808478"/>
                  </a:cubicBezTo>
                  <a:lnTo>
                    <a:pt x="159258" y="2808478"/>
                  </a:lnTo>
                  <a:cubicBezTo>
                    <a:pt x="71374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FCE2CF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006717" cy="2821178"/>
            </a:xfrm>
            <a:custGeom>
              <a:avLst/>
              <a:gdLst/>
              <a:ahLst/>
              <a:cxnLst/>
              <a:rect r="r" b="b" t="t" l="l"/>
              <a:pathLst>
                <a:path h="2821178" w="7006717">
                  <a:moveTo>
                    <a:pt x="0" y="165100"/>
                  </a:moveTo>
                  <a:cubicBezTo>
                    <a:pt x="0" y="73914"/>
                    <a:pt x="74168" y="0"/>
                    <a:pt x="165608" y="0"/>
                  </a:cubicBezTo>
                  <a:lnTo>
                    <a:pt x="6841109" y="0"/>
                  </a:lnTo>
                  <a:lnTo>
                    <a:pt x="6841109" y="6350"/>
                  </a:lnTo>
                  <a:lnTo>
                    <a:pt x="6841109" y="0"/>
                  </a:lnTo>
                  <a:cubicBezTo>
                    <a:pt x="6932549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2656078"/>
                  </a:lnTo>
                  <a:lnTo>
                    <a:pt x="7000367" y="2656078"/>
                  </a:lnTo>
                  <a:lnTo>
                    <a:pt x="7006717" y="2656078"/>
                  </a:lnTo>
                  <a:cubicBezTo>
                    <a:pt x="7006717" y="2747264"/>
                    <a:pt x="6932549" y="2821178"/>
                    <a:pt x="6841109" y="2821178"/>
                  </a:cubicBezTo>
                  <a:lnTo>
                    <a:pt x="6841109" y="2814828"/>
                  </a:lnTo>
                  <a:lnTo>
                    <a:pt x="6841109" y="2821178"/>
                  </a:lnTo>
                  <a:lnTo>
                    <a:pt x="165608" y="2821178"/>
                  </a:lnTo>
                  <a:lnTo>
                    <a:pt x="165608" y="2814828"/>
                  </a:lnTo>
                  <a:lnTo>
                    <a:pt x="165608" y="2821178"/>
                  </a:lnTo>
                  <a:cubicBezTo>
                    <a:pt x="74168" y="2821178"/>
                    <a:pt x="0" y="2747264"/>
                    <a:pt x="0" y="26560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56078"/>
                  </a:lnTo>
                  <a:lnTo>
                    <a:pt x="6350" y="2656078"/>
                  </a:lnTo>
                  <a:lnTo>
                    <a:pt x="12700" y="2656078"/>
                  </a:lnTo>
                  <a:cubicBezTo>
                    <a:pt x="12700" y="2740279"/>
                    <a:pt x="81153" y="2808478"/>
                    <a:pt x="165608" y="2808478"/>
                  </a:cubicBezTo>
                  <a:lnTo>
                    <a:pt x="6841109" y="2808478"/>
                  </a:lnTo>
                  <a:cubicBezTo>
                    <a:pt x="6925564" y="2808478"/>
                    <a:pt x="6994017" y="2740152"/>
                    <a:pt x="6994017" y="2656078"/>
                  </a:cubicBezTo>
                  <a:lnTo>
                    <a:pt x="6994017" y="165100"/>
                  </a:lnTo>
                  <a:cubicBezTo>
                    <a:pt x="6994017" y="80899"/>
                    <a:pt x="6925564" y="12700"/>
                    <a:pt x="6841109" y="12700"/>
                  </a:cubicBezTo>
                  <a:lnTo>
                    <a:pt x="165608" y="12700"/>
                  </a:lnTo>
                  <a:lnTo>
                    <a:pt x="165608" y="6350"/>
                  </a:lnTo>
                  <a:lnTo>
                    <a:pt x="165608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E2C8B5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6814245" y="6810970"/>
            <a:ext cx="4448472" cy="442912"/>
            <a:chOff x="0" y="0"/>
            <a:chExt cx="5931297" cy="59055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931297" cy="590550"/>
            </a:xfrm>
            <a:custGeom>
              <a:avLst/>
              <a:gdLst/>
              <a:ahLst/>
              <a:cxnLst/>
              <a:rect r="r" b="b" t="t" l="l"/>
              <a:pathLst>
                <a:path h="590550" w="5931297">
                  <a:moveTo>
                    <a:pt x="0" y="0"/>
                  </a:moveTo>
                  <a:lnTo>
                    <a:pt x="5931297" y="0"/>
                  </a:lnTo>
                  <a:lnTo>
                    <a:pt x="5931297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9050"/>
              <a:ext cx="5931297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spc="-83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Dynamic Recommendations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6814245" y="7423994"/>
            <a:ext cx="4659362" cy="907256"/>
            <a:chOff x="0" y="0"/>
            <a:chExt cx="6212483" cy="120967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212483" cy="1209675"/>
            </a:xfrm>
            <a:custGeom>
              <a:avLst/>
              <a:gdLst/>
              <a:ahLst/>
              <a:cxnLst/>
              <a:rect r="r" b="b" t="t" l="l"/>
              <a:pathLst>
                <a:path h="1209675" w="6212483">
                  <a:moveTo>
                    <a:pt x="0" y="0"/>
                  </a:moveTo>
                  <a:lnTo>
                    <a:pt x="6212483" y="0"/>
                  </a:lnTo>
                  <a:lnTo>
                    <a:pt x="621248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85725"/>
              <a:ext cx="6212483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Display movie suggestions in real-time.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2045404" y="6513165"/>
            <a:ext cx="5254973" cy="2115890"/>
            <a:chOff x="0" y="0"/>
            <a:chExt cx="7006630" cy="282118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6350" y="6350"/>
              <a:ext cx="6993890" cy="2808478"/>
            </a:xfrm>
            <a:custGeom>
              <a:avLst/>
              <a:gdLst/>
              <a:ahLst/>
              <a:cxnLst/>
              <a:rect r="r" b="b" t="t" l="l"/>
              <a:pathLst>
                <a:path h="2808478" w="6993890">
                  <a:moveTo>
                    <a:pt x="0" y="158750"/>
                  </a:moveTo>
                  <a:cubicBezTo>
                    <a:pt x="0" y="71120"/>
                    <a:pt x="71247" y="0"/>
                    <a:pt x="159258" y="0"/>
                  </a:cubicBezTo>
                  <a:lnTo>
                    <a:pt x="6834759" y="0"/>
                  </a:lnTo>
                  <a:cubicBezTo>
                    <a:pt x="6922643" y="0"/>
                    <a:pt x="6993890" y="71120"/>
                    <a:pt x="6993890" y="158750"/>
                  </a:cubicBezTo>
                  <a:lnTo>
                    <a:pt x="6993890" y="2649728"/>
                  </a:lnTo>
                  <a:cubicBezTo>
                    <a:pt x="6993890" y="2737485"/>
                    <a:pt x="6922643" y="2808478"/>
                    <a:pt x="6834632" y="2808478"/>
                  </a:cubicBezTo>
                  <a:lnTo>
                    <a:pt x="159258" y="2808478"/>
                  </a:lnTo>
                  <a:cubicBezTo>
                    <a:pt x="71374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FCE2CF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7006717" cy="2821178"/>
            </a:xfrm>
            <a:custGeom>
              <a:avLst/>
              <a:gdLst/>
              <a:ahLst/>
              <a:cxnLst/>
              <a:rect r="r" b="b" t="t" l="l"/>
              <a:pathLst>
                <a:path h="2821178" w="7006717">
                  <a:moveTo>
                    <a:pt x="0" y="165100"/>
                  </a:moveTo>
                  <a:cubicBezTo>
                    <a:pt x="0" y="73914"/>
                    <a:pt x="74168" y="0"/>
                    <a:pt x="165608" y="0"/>
                  </a:cubicBezTo>
                  <a:lnTo>
                    <a:pt x="6841109" y="0"/>
                  </a:lnTo>
                  <a:lnTo>
                    <a:pt x="6841109" y="6350"/>
                  </a:lnTo>
                  <a:lnTo>
                    <a:pt x="6841109" y="0"/>
                  </a:lnTo>
                  <a:cubicBezTo>
                    <a:pt x="6932549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2656078"/>
                  </a:lnTo>
                  <a:lnTo>
                    <a:pt x="7000367" y="2656078"/>
                  </a:lnTo>
                  <a:lnTo>
                    <a:pt x="7006717" y="2656078"/>
                  </a:lnTo>
                  <a:cubicBezTo>
                    <a:pt x="7006717" y="2747264"/>
                    <a:pt x="6932549" y="2821178"/>
                    <a:pt x="6841109" y="2821178"/>
                  </a:cubicBezTo>
                  <a:lnTo>
                    <a:pt x="6841109" y="2814828"/>
                  </a:lnTo>
                  <a:lnTo>
                    <a:pt x="6841109" y="2821178"/>
                  </a:lnTo>
                  <a:lnTo>
                    <a:pt x="165608" y="2821178"/>
                  </a:lnTo>
                  <a:lnTo>
                    <a:pt x="165608" y="2814828"/>
                  </a:lnTo>
                  <a:lnTo>
                    <a:pt x="165608" y="2821178"/>
                  </a:lnTo>
                  <a:cubicBezTo>
                    <a:pt x="74168" y="2821178"/>
                    <a:pt x="0" y="2747264"/>
                    <a:pt x="0" y="26560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56078"/>
                  </a:lnTo>
                  <a:lnTo>
                    <a:pt x="6350" y="2656078"/>
                  </a:lnTo>
                  <a:lnTo>
                    <a:pt x="12700" y="2656078"/>
                  </a:lnTo>
                  <a:cubicBezTo>
                    <a:pt x="12700" y="2740279"/>
                    <a:pt x="81153" y="2808478"/>
                    <a:pt x="165608" y="2808478"/>
                  </a:cubicBezTo>
                  <a:lnTo>
                    <a:pt x="6841109" y="2808478"/>
                  </a:lnTo>
                  <a:cubicBezTo>
                    <a:pt x="6925564" y="2808478"/>
                    <a:pt x="6994017" y="2740152"/>
                    <a:pt x="6994017" y="2656078"/>
                  </a:cubicBezTo>
                  <a:lnTo>
                    <a:pt x="6994017" y="165100"/>
                  </a:lnTo>
                  <a:cubicBezTo>
                    <a:pt x="6994017" y="80899"/>
                    <a:pt x="6925564" y="12700"/>
                    <a:pt x="6841109" y="12700"/>
                  </a:cubicBezTo>
                  <a:lnTo>
                    <a:pt x="165608" y="12700"/>
                  </a:lnTo>
                  <a:lnTo>
                    <a:pt x="165608" y="6350"/>
                  </a:lnTo>
                  <a:lnTo>
                    <a:pt x="165608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E2C8B5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2343210" y="6810970"/>
            <a:ext cx="3544044" cy="442912"/>
            <a:chOff x="0" y="0"/>
            <a:chExt cx="4725392" cy="59055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spc="-83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User-Friendly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2343210" y="7423994"/>
            <a:ext cx="4659362" cy="453629"/>
            <a:chOff x="0" y="0"/>
            <a:chExt cx="6212483" cy="60483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6212483" cy="604838"/>
            </a:xfrm>
            <a:custGeom>
              <a:avLst/>
              <a:gdLst/>
              <a:ahLst/>
              <a:cxnLst/>
              <a:rect r="r" b="b" t="t" l="l"/>
              <a:pathLst>
                <a:path h="604838" w="6212483">
                  <a:moveTo>
                    <a:pt x="0" y="0"/>
                  </a:moveTo>
                  <a:lnTo>
                    <a:pt x="6212483" y="0"/>
                  </a:lnTo>
                  <a:lnTo>
                    <a:pt x="6212483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85725"/>
              <a:ext cx="6212483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Simple and intuitive interface.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416583" cy="10199955"/>
          </a:xfrm>
          <a:custGeom>
            <a:avLst/>
            <a:gdLst/>
            <a:ahLst/>
            <a:cxnLst/>
            <a:rect r="r" b="b" t="t" l="l"/>
            <a:pathLst>
              <a:path h="10199955" w="18416583">
                <a:moveTo>
                  <a:pt x="0" y="0"/>
                </a:moveTo>
                <a:lnTo>
                  <a:pt x="18416583" y="0"/>
                </a:lnTo>
                <a:lnTo>
                  <a:pt x="18416583" y="10199955"/>
                </a:lnTo>
                <a:lnTo>
                  <a:pt x="0" y="101999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82" t="0" r="-782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389573" cy="10221342"/>
          </a:xfrm>
          <a:custGeom>
            <a:avLst/>
            <a:gdLst/>
            <a:ahLst/>
            <a:cxnLst/>
            <a:rect r="r" b="b" t="t" l="l"/>
            <a:pathLst>
              <a:path h="10221342" w="18389573">
                <a:moveTo>
                  <a:pt x="0" y="0"/>
                </a:moveTo>
                <a:lnTo>
                  <a:pt x="18389573" y="0"/>
                </a:lnTo>
                <a:lnTo>
                  <a:pt x="18389573" y="10221342"/>
                </a:lnTo>
                <a:lnTo>
                  <a:pt x="0" y="102213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1" t="0" r="-601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DAGgZpwdJ4o</dc:identifier>
  <dcterms:modified xsi:type="dcterms:W3CDTF">2011-08-01T06:04:30Z</dcterms:modified>
  <cp:revision>1</cp:revision>
  <dc:title>Movie_Recommendation_System.pptx</dc:title>
</cp:coreProperties>
</file>